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3" r:id="rId3"/>
    <p:sldId id="264" r:id="rId4"/>
    <p:sldId id="260" r:id="rId5"/>
    <p:sldId id="265" r:id="rId6"/>
    <p:sldId id="261" r:id="rId7"/>
    <p:sldId id="262" r:id="rId8"/>
    <p:sldId id="258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801600" cy="9601200" type="A3"/>
  <p:notesSz cx="6858000" cy="9144000"/>
  <p:defaultTextStyle>
    <a:defPPr>
      <a:defRPr lang="fr-FR"/>
    </a:defPPr>
    <a:lvl1pPr marL="0" algn="l" defTabSz="122191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122191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122191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122191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122191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122191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122191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122191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122191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ED3"/>
    <a:srgbClr val="C1C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-1422" y="-96"/>
      </p:cViewPr>
      <p:guideLst>
        <p:guide orient="horz" pos="3024"/>
        <p:guide pos="40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60120" y="2982599"/>
            <a:ext cx="10881360" cy="2058035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20240" y="5440680"/>
            <a:ext cx="8961120" cy="24536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10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21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32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43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54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65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76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87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AA309A6D-C09C-4548-B29A-6CF363A7E532}" type="datetimeFigureOut">
              <a:rPr lang="fr-FR" smtClean="0"/>
              <a:t>10/07/2015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373880" y="8898891"/>
            <a:ext cx="4053840" cy="51117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744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0080" y="384493"/>
            <a:ext cx="11521440" cy="16002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40080" y="2240282"/>
            <a:ext cx="11521440" cy="633634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AA309A6D-C09C-4548-B29A-6CF363A7E532}" type="datetimeFigureOut">
              <a:rPr lang="fr-FR" smtClean="0"/>
              <a:t>10/07/2015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373880" y="8898891"/>
            <a:ext cx="4053840" cy="51117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744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281160" y="384494"/>
            <a:ext cx="2880360" cy="8192134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40080" y="384494"/>
            <a:ext cx="8427720" cy="819213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AA309A6D-C09C-4548-B29A-6CF363A7E532}" type="datetimeFigureOut">
              <a:rPr lang="fr-FR" smtClean="0"/>
              <a:t>10/07/2015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373880" y="8898891"/>
            <a:ext cx="4053840" cy="51117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744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0080" y="384493"/>
            <a:ext cx="11521440" cy="16002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0080" y="2240282"/>
            <a:ext cx="11521440" cy="63363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AA309A6D-C09C-4548-B29A-6CF363A7E532}" type="datetimeFigureOut">
              <a:rPr lang="fr-FR" smtClean="0"/>
              <a:t>10/07/2015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373880" y="8898891"/>
            <a:ext cx="4053840" cy="51117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744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11239" y="6169661"/>
            <a:ext cx="10881360" cy="1906905"/>
          </a:xfrm>
          <a:prstGeom prst="rect">
            <a:avLst/>
          </a:prstGeo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11239" y="4069400"/>
            <a:ext cx="10881360" cy="210026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1095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21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328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4382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5478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6573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766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8765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AA309A6D-C09C-4548-B29A-6CF363A7E532}" type="datetimeFigureOut">
              <a:rPr lang="fr-FR" smtClean="0"/>
              <a:t>10/07/2015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373880" y="8898891"/>
            <a:ext cx="4053840" cy="51117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744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0080" y="384493"/>
            <a:ext cx="11521440" cy="16002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40080" y="2240282"/>
            <a:ext cx="5654040" cy="6336348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07480" y="2240282"/>
            <a:ext cx="5654040" cy="6336348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400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AA309A6D-C09C-4548-B29A-6CF363A7E532}" type="datetimeFigureOut">
              <a:rPr lang="fr-FR" smtClean="0"/>
              <a:t>10/07/2015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373880" y="8898891"/>
            <a:ext cx="4053840" cy="51117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1744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0080" y="384493"/>
            <a:ext cx="11521440" cy="1600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40081" y="2149158"/>
            <a:ext cx="5656263" cy="8956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10956" indent="0">
              <a:buNone/>
              <a:defRPr sz="2700" b="1"/>
            </a:lvl2pPr>
            <a:lvl3pPr marL="1221913" indent="0">
              <a:buNone/>
              <a:defRPr sz="2400" b="1"/>
            </a:lvl3pPr>
            <a:lvl4pPr marL="1832869" indent="0">
              <a:buNone/>
              <a:defRPr sz="2100" b="1"/>
            </a:lvl4pPr>
            <a:lvl5pPr marL="2443825" indent="0">
              <a:buNone/>
              <a:defRPr sz="2100" b="1"/>
            </a:lvl5pPr>
            <a:lvl6pPr marL="3054782" indent="0">
              <a:buNone/>
              <a:defRPr sz="2100" b="1"/>
            </a:lvl6pPr>
            <a:lvl7pPr marL="3665738" indent="0">
              <a:buNone/>
              <a:defRPr sz="2100" b="1"/>
            </a:lvl7pPr>
            <a:lvl8pPr marL="4276695" indent="0">
              <a:buNone/>
              <a:defRPr sz="2100" b="1"/>
            </a:lvl8pPr>
            <a:lvl9pPr marL="4887651" indent="0">
              <a:buNone/>
              <a:defRPr sz="21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0081" y="3044825"/>
            <a:ext cx="5656263" cy="553180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503038" y="2149158"/>
            <a:ext cx="5658484" cy="8956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10956" indent="0">
              <a:buNone/>
              <a:defRPr sz="2700" b="1"/>
            </a:lvl2pPr>
            <a:lvl3pPr marL="1221913" indent="0">
              <a:buNone/>
              <a:defRPr sz="2400" b="1"/>
            </a:lvl3pPr>
            <a:lvl4pPr marL="1832869" indent="0">
              <a:buNone/>
              <a:defRPr sz="2100" b="1"/>
            </a:lvl4pPr>
            <a:lvl5pPr marL="2443825" indent="0">
              <a:buNone/>
              <a:defRPr sz="2100" b="1"/>
            </a:lvl5pPr>
            <a:lvl6pPr marL="3054782" indent="0">
              <a:buNone/>
              <a:defRPr sz="2100" b="1"/>
            </a:lvl6pPr>
            <a:lvl7pPr marL="3665738" indent="0">
              <a:buNone/>
              <a:defRPr sz="2100" b="1"/>
            </a:lvl7pPr>
            <a:lvl8pPr marL="4276695" indent="0">
              <a:buNone/>
              <a:defRPr sz="2100" b="1"/>
            </a:lvl8pPr>
            <a:lvl9pPr marL="4887651" indent="0">
              <a:buNone/>
              <a:defRPr sz="21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03038" y="3044825"/>
            <a:ext cx="5658484" cy="553180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6400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AA309A6D-C09C-4548-B29A-6CF363A7E532}" type="datetimeFigureOut">
              <a:rPr lang="fr-FR" smtClean="0"/>
              <a:t>10/07/2015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73880" y="8898891"/>
            <a:ext cx="4053840" cy="51117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91744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0080" y="384493"/>
            <a:ext cx="11521440" cy="16002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400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AA309A6D-C09C-4548-B29A-6CF363A7E532}" type="datetimeFigureOut">
              <a:rPr lang="fr-FR" smtClean="0"/>
              <a:t>10/07/2015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373880" y="8898891"/>
            <a:ext cx="4053840" cy="51117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1744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6400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AA309A6D-C09C-4548-B29A-6CF363A7E532}" type="datetimeFigureOut">
              <a:rPr lang="fr-FR" smtClean="0"/>
              <a:t>10/07/2015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373880" y="8898891"/>
            <a:ext cx="4053840" cy="51117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91744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0082" y="382271"/>
            <a:ext cx="4211639" cy="1626870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05070" y="382272"/>
            <a:ext cx="7156451" cy="8194358"/>
          </a:xfrm>
          <a:prstGeom prst="rect">
            <a:avLst/>
          </a:prstGeo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40082" y="2009142"/>
            <a:ext cx="4211639" cy="6567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/>
            </a:lvl1pPr>
            <a:lvl2pPr marL="610956" indent="0">
              <a:buNone/>
              <a:defRPr sz="1600"/>
            </a:lvl2pPr>
            <a:lvl3pPr marL="1221913" indent="0">
              <a:buNone/>
              <a:defRPr sz="1300"/>
            </a:lvl3pPr>
            <a:lvl4pPr marL="1832869" indent="0">
              <a:buNone/>
              <a:defRPr sz="1200"/>
            </a:lvl4pPr>
            <a:lvl5pPr marL="2443825" indent="0">
              <a:buNone/>
              <a:defRPr sz="1200"/>
            </a:lvl5pPr>
            <a:lvl6pPr marL="3054782" indent="0">
              <a:buNone/>
              <a:defRPr sz="1200"/>
            </a:lvl6pPr>
            <a:lvl7pPr marL="3665738" indent="0">
              <a:buNone/>
              <a:defRPr sz="1200"/>
            </a:lvl7pPr>
            <a:lvl8pPr marL="4276695" indent="0">
              <a:buNone/>
              <a:defRPr sz="1200"/>
            </a:lvl8pPr>
            <a:lvl9pPr marL="4887651" indent="0">
              <a:buNone/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400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AA309A6D-C09C-4548-B29A-6CF363A7E532}" type="datetimeFigureOut">
              <a:rPr lang="fr-FR" smtClean="0"/>
              <a:t>10/07/2015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373880" y="8898891"/>
            <a:ext cx="4053840" cy="51117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1744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09203" y="6720842"/>
            <a:ext cx="7680960" cy="793433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509203" y="857885"/>
            <a:ext cx="7680960" cy="57607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00"/>
            </a:lvl1pPr>
            <a:lvl2pPr marL="610956" indent="0">
              <a:buNone/>
              <a:defRPr sz="3700"/>
            </a:lvl2pPr>
            <a:lvl3pPr marL="1221913" indent="0">
              <a:buNone/>
              <a:defRPr sz="3200"/>
            </a:lvl3pPr>
            <a:lvl4pPr marL="1832869" indent="0">
              <a:buNone/>
              <a:defRPr sz="2700"/>
            </a:lvl4pPr>
            <a:lvl5pPr marL="2443825" indent="0">
              <a:buNone/>
              <a:defRPr sz="2700"/>
            </a:lvl5pPr>
            <a:lvl6pPr marL="3054782" indent="0">
              <a:buNone/>
              <a:defRPr sz="2700"/>
            </a:lvl6pPr>
            <a:lvl7pPr marL="3665738" indent="0">
              <a:buNone/>
              <a:defRPr sz="2700"/>
            </a:lvl7pPr>
            <a:lvl8pPr marL="4276695" indent="0">
              <a:buNone/>
              <a:defRPr sz="2700"/>
            </a:lvl8pPr>
            <a:lvl9pPr marL="4887651" indent="0">
              <a:buNone/>
              <a:defRPr sz="27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509203" y="7514275"/>
            <a:ext cx="7680960" cy="1126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/>
            </a:lvl1pPr>
            <a:lvl2pPr marL="610956" indent="0">
              <a:buNone/>
              <a:defRPr sz="1600"/>
            </a:lvl2pPr>
            <a:lvl3pPr marL="1221913" indent="0">
              <a:buNone/>
              <a:defRPr sz="1300"/>
            </a:lvl3pPr>
            <a:lvl4pPr marL="1832869" indent="0">
              <a:buNone/>
              <a:defRPr sz="1200"/>
            </a:lvl4pPr>
            <a:lvl5pPr marL="2443825" indent="0">
              <a:buNone/>
              <a:defRPr sz="1200"/>
            </a:lvl5pPr>
            <a:lvl6pPr marL="3054782" indent="0">
              <a:buNone/>
              <a:defRPr sz="1200"/>
            </a:lvl6pPr>
            <a:lvl7pPr marL="3665738" indent="0">
              <a:buNone/>
              <a:defRPr sz="1200"/>
            </a:lvl7pPr>
            <a:lvl8pPr marL="4276695" indent="0">
              <a:buNone/>
              <a:defRPr sz="1200"/>
            </a:lvl8pPr>
            <a:lvl9pPr marL="4887651" indent="0">
              <a:buNone/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400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AA309A6D-C09C-4548-B29A-6CF363A7E532}" type="datetimeFigureOut">
              <a:rPr lang="fr-FR" smtClean="0"/>
              <a:t>10/07/2015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373880" y="8898891"/>
            <a:ext cx="4053840" cy="51117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1744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400800" cy="960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6400800" y="0"/>
            <a:ext cx="6400800" cy="960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21913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8217" indent="-458217" algn="l" defTabSz="1221913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2804" indent="-381848" algn="l" defTabSz="1221913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7391" indent="-305478" algn="l" defTabSz="122191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8347" indent="-305478" algn="l" defTabSz="1221913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9304" indent="-305478" algn="l" defTabSz="1221913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60260" indent="-305478" algn="l" defTabSz="1221913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71216" indent="-305478" algn="l" defTabSz="1221913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82173" indent="-305478" algn="l" defTabSz="1221913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93129" indent="-305478" algn="l" defTabSz="1221913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2191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0956" algn="l" defTabSz="122191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1913" algn="l" defTabSz="122191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2869" algn="l" defTabSz="122191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3825" algn="l" defTabSz="122191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54782" algn="l" defTabSz="122191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65738" algn="l" defTabSz="122191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76695" algn="l" defTabSz="122191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87651" algn="l" defTabSz="122191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/>
          <p:cNvCxnSpPr/>
          <p:nvPr/>
        </p:nvCxnSpPr>
        <p:spPr>
          <a:xfrm>
            <a:off x="7120880" y="9121080"/>
            <a:ext cx="50405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Xavier\Desktop\260313-FL_A350_MSN1_ENGINE_2_FITTING-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7" b="3590"/>
          <a:stretch/>
        </p:blipFill>
        <p:spPr bwMode="auto">
          <a:xfrm>
            <a:off x="6400800" y="13659"/>
            <a:ext cx="6400800" cy="387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à coins arrondis 8"/>
          <p:cNvSpPr/>
          <p:nvPr/>
        </p:nvSpPr>
        <p:spPr>
          <a:xfrm>
            <a:off x="6006030" y="1704256"/>
            <a:ext cx="7190339" cy="1080253"/>
          </a:xfrm>
          <a:prstGeom prst="roundRect">
            <a:avLst>
              <a:gd name="adj" fmla="val 35372"/>
            </a:avLst>
          </a:prstGeom>
          <a:solidFill>
            <a:schemeClr val="bg1">
              <a:alpha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56000" rIns="360000" rtlCol="0" anchor="ctr"/>
          <a:lstStyle/>
          <a:p>
            <a:pPr algn="just"/>
            <a:r>
              <a:rPr lang="fr-FR" sz="1800" b="1" cap="small" dirty="0" smtClean="0">
                <a:solidFill>
                  <a:schemeClr val="tx1"/>
                </a:solidFill>
              </a:rPr>
              <a:t>Étude </a:t>
            </a:r>
            <a:r>
              <a:rPr lang="fr-FR" sz="1800" b="1" cap="small" dirty="0">
                <a:solidFill>
                  <a:schemeClr val="tx1"/>
                </a:solidFill>
              </a:rPr>
              <a:t>cinématique des systèmes de solides de la chaîne </a:t>
            </a:r>
            <a:r>
              <a:rPr lang="fr-FR" sz="1800" b="1" cap="small" dirty="0" smtClean="0">
                <a:solidFill>
                  <a:schemeClr val="tx1"/>
                </a:solidFill>
              </a:rPr>
              <a:t>d'énergie</a:t>
            </a:r>
          </a:p>
          <a:p>
            <a:pPr algn="just"/>
            <a:r>
              <a:rPr lang="fr-FR" sz="1800" b="1" cap="small" dirty="0" smtClean="0">
                <a:solidFill>
                  <a:schemeClr val="tx1"/>
                </a:solidFill>
              </a:rPr>
              <a:t>Analyser</a:t>
            </a:r>
            <a:r>
              <a:rPr lang="fr-FR" sz="1800" b="1" cap="small" dirty="0">
                <a:solidFill>
                  <a:schemeClr val="tx1"/>
                </a:solidFill>
              </a:rPr>
              <a:t>, Modéliser, </a:t>
            </a:r>
            <a:r>
              <a:rPr lang="fr-FR" sz="1800" b="1" cap="small" dirty="0" smtClean="0">
                <a:solidFill>
                  <a:schemeClr val="tx1"/>
                </a:solidFill>
              </a:rPr>
              <a:t>Résoudre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16624" y="1344216"/>
            <a:ext cx="1584176" cy="165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2801600" y="1344216"/>
            <a:ext cx="511968" cy="1656184"/>
          </a:xfrm>
          <a:prstGeom prst="rect">
            <a:avLst/>
          </a:prstGeom>
          <a:solidFill>
            <a:srgbClr val="CACE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6400800" y="2034679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smtClean="0">
                <a:solidFill>
                  <a:schemeClr val="accent5">
                    <a:lumMod val="75000"/>
                  </a:schemeClr>
                </a:solidFill>
              </a:rPr>
              <a:t>Partie 3</a:t>
            </a:r>
            <a:endParaRPr lang="fr-FR" sz="1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6" name="Connecteur droit 15"/>
          <p:cNvCxnSpPr/>
          <p:nvPr/>
        </p:nvCxnSpPr>
        <p:spPr>
          <a:xfrm>
            <a:off x="7552928" y="1776304"/>
            <a:ext cx="0" cy="936237"/>
          </a:xfrm>
          <a:prstGeom prst="line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771005"/>
              </p:ext>
            </p:extLst>
          </p:nvPr>
        </p:nvGraphicFramePr>
        <p:xfrm>
          <a:off x="6710718" y="4080520"/>
          <a:ext cx="5472607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178"/>
                <a:gridCol w="4392488"/>
                <a:gridCol w="525941"/>
              </a:tblGrid>
              <a:tr h="245140"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fr-FR" sz="14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TITRE </a:t>
                      </a:r>
                      <a:r>
                        <a:rPr lang="fr-FR" sz="1400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..............................................................................</a:t>
                      </a:r>
                      <a:endParaRPr lang="fr-FR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fr-FR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0626">
                <a:tc>
                  <a:txBody>
                    <a:bodyPr/>
                    <a:lstStyle/>
                    <a:p>
                      <a:pPr algn="l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1" baseline="0" dirty="0" smtClean="0">
                          <a:solidFill>
                            <a:sysClr val="windowText" lastClr="000000"/>
                          </a:solidFill>
                        </a:rPr>
                        <a:t> 1.1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0626">
                <a:tc>
                  <a:txBody>
                    <a:bodyPr/>
                    <a:lstStyle/>
                    <a:p>
                      <a:pPr algn="l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 1.2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0626">
                <a:tc>
                  <a:txBody>
                    <a:bodyPr/>
                    <a:lstStyle/>
                    <a:p>
                      <a:pPr marL="0" marR="0" indent="0" algn="l" defTabSz="12219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0" baseline="0" dirty="0" smtClean="0">
                          <a:solidFill>
                            <a:sysClr val="windowText" lastClr="000000"/>
                          </a:solidFill>
                        </a:rPr>
                        <a:t> 1.2.2 ………………………………………………………………………………………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5052">
                <a:tc>
                  <a:txBody>
                    <a:bodyPr/>
                    <a:lstStyle/>
                    <a:p>
                      <a:pPr algn="l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1.2.2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0" baseline="0" dirty="0" smtClean="0">
                          <a:solidFill>
                            <a:sysClr val="windowText" lastClr="000000"/>
                          </a:solidFill>
                        </a:rPr>
                        <a:t> 1.2.2 ………………………………………………………………………………………</a:t>
                      </a:r>
                      <a:endParaRPr lang="fr-F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5052"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fr-FR" sz="14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TITRE 2 </a:t>
                      </a:r>
                      <a:r>
                        <a:rPr lang="fr-FR" sz="1400" b="1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1400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..............................................................................</a:t>
                      </a:r>
                      <a:endParaRPr lang="fr-FR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fr-FR" sz="140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705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733425"/>
            <a:ext cx="787717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 rot="16200000">
            <a:off x="-1466693" y="3577611"/>
            <a:ext cx="590381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800" b="1" i="1" dirty="0">
                <a:solidFill>
                  <a:schemeClr val="bg1"/>
                </a:solidFill>
              </a:rPr>
              <a:t>http://gallery.space-airbusds.com</a:t>
            </a:r>
            <a:r>
              <a:rPr lang="fr-FR" sz="800" b="1" i="1" dirty="0" smtClean="0">
                <a:solidFill>
                  <a:schemeClr val="bg1"/>
                </a:solidFill>
              </a:rPr>
              <a:t>/  -  </a:t>
            </a:r>
            <a:r>
              <a:rPr lang="fr-FR" sz="800" b="1" i="1" dirty="0" err="1">
                <a:solidFill>
                  <a:schemeClr val="bg1"/>
                </a:solidFill>
              </a:rPr>
              <a:t>Astrium</a:t>
            </a:r>
            <a:r>
              <a:rPr lang="fr-FR" sz="800" b="1" i="1" dirty="0">
                <a:solidFill>
                  <a:schemeClr val="bg1"/>
                </a:solidFill>
              </a:rPr>
              <a:t> / D. </a:t>
            </a:r>
            <a:r>
              <a:rPr lang="fr-FR" sz="800" b="1" i="1" dirty="0" err="1">
                <a:solidFill>
                  <a:schemeClr val="bg1"/>
                </a:solidFill>
              </a:rPr>
              <a:t>Eskenazi</a:t>
            </a:r>
            <a:r>
              <a:rPr lang="fr-FR" sz="800" b="1" i="1" dirty="0">
                <a:solidFill>
                  <a:schemeClr val="bg1"/>
                </a:solidFill>
              </a:rPr>
              <a:t> / 2012</a:t>
            </a:r>
          </a:p>
        </p:txBody>
      </p:sp>
    </p:spTree>
    <p:extLst>
      <p:ext uri="{BB962C8B-B14F-4D97-AF65-F5344CB8AC3E}">
        <p14:creationId xmlns:p14="http://schemas.microsoft.com/office/powerpoint/2010/main" val="70968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226" y="912168"/>
            <a:ext cx="4933950" cy="560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d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28" y="912168"/>
            <a:ext cx="3666645" cy="560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55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6200000">
            <a:off x="847398" y="4543753"/>
            <a:ext cx="3752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http://xkcd.com/353</a:t>
            </a:r>
            <a:r>
              <a:rPr lang="fr-F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  </a:t>
            </a:r>
          </a:p>
          <a:p>
            <a:r>
              <a:rPr lang="fr-F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http://xkcd.com/844/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2928938"/>
            <a:ext cx="787717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4445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xploits of a M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92" y="2064296"/>
            <a:ext cx="1216478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16200000">
            <a:off x="-1064886" y="3778398"/>
            <a:ext cx="3752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https://xkcd.com/327/</a:t>
            </a:r>
          </a:p>
        </p:txBody>
      </p:sp>
    </p:spTree>
    <p:extLst>
      <p:ext uri="{BB962C8B-B14F-4D97-AF65-F5344CB8AC3E}">
        <p14:creationId xmlns:p14="http://schemas.microsoft.com/office/powerpoint/2010/main" val="2168394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600" y="2120088"/>
            <a:ext cx="7560000" cy="360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16200000">
            <a:off x="4489054" y="4566919"/>
            <a:ext cx="18128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http://www.onera.fr/</a:t>
            </a:r>
          </a:p>
        </p:txBody>
      </p:sp>
    </p:spTree>
    <p:extLst>
      <p:ext uri="{BB962C8B-B14F-4D97-AF65-F5344CB8AC3E}">
        <p14:creationId xmlns:p14="http://schemas.microsoft.com/office/powerpoint/2010/main" val="1255571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416" y="0"/>
            <a:ext cx="8534400" cy="40862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BottomDown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136" y="0"/>
            <a:ext cx="6991350" cy="42481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BottomDown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Xavier Pessoles\Dropbox\PartageXavier\PTSI\CI_01_EtudeSystemes\01_IngenierieSystemes\Cours\png\cyc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4136" y="611907"/>
            <a:ext cx="8136903" cy="302433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BottomDown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86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-1"/>
            <a:ext cx="5616624" cy="3323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7120880" y="9121080"/>
            <a:ext cx="50405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à coins arrondis 8"/>
          <p:cNvSpPr/>
          <p:nvPr/>
        </p:nvSpPr>
        <p:spPr>
          <a:xfrm>
            <a:off x="6006030" y="912168"/>
            <a:ext cx="7190339" cy="1080253"/>
          </a:xfrm>
          <a:prstGeom prst="roundRect">
            <a:avLst>
              <a:gd name="adj" fmla="val 35372"/>
            </a:avLst>
          </a:prstGeom>
          <a:solidFill>
            <a:schemeClr val="bg1">
              <a:alpha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56000" rIns="360000" rtlCol="0" anchor="ctr"/>
          <a:lstStyle/>
          <a:p>
            <a:pPr algn="just"/>
            <a:r>
              <a:rPr lang="fr-FR" sz="1800" b="1" cap="small" dirty="0" smtClean="0">
                <a:solidFill>
                  <a:schemeClr val="tx1"/>
                </a:solidFill>
              </a:rPr>
              <a:t>Étude </a:t>
            </a:r>
            <a:r>
              <a:rPr lang="fr-FR" sz="1800" b="1" cap="small" dirty="0">
                <a:solidFill>
                  <a:schemeClr val="tx1"/>
                </a:solidFill>
              </a:rPr>
              <a:t>cinématique des systèmes de solides de la chaîne </a:t>
            </a:r>
            <a:r>
              <a:rPr lang="fr-FR" sz="1800" b="1" cap="small" dirty="0" smtClean="0">
                <a:solidFill>
                  <a:schemeClr val="tx1"/>
                </a:solidFill>
              </a:rPr>
              <a:t>d'énergie</a:t>
            </a:r>
          </a:p>
          <a:p>
            <a:pPr algn="just"/>
            <a:r>
              <a:rPr lang="fr-FR" sz="1800" b="1" cap="small" dirty="0" smtClean="0">
                <a:solidFill>
                  <a:schemeClr val="tx1"/>
                </a:solidFill>
              </a:rPr>
              <a:t>Analyser</a:t>
            </a:r>
            <a:r>
              <a:rPr lang="fr-FR" sz="1800" b="1" cap="small" dirty="0">
                <a:solidFill>
                  <a:schemeClr val="tx1"/>
                </a:solidFill>
              </a:rPr>
              <a:t>, Modéliser, </a:t>
            </a:r>
            <a:r>
              <a:rPr lang="fr-FR" sz="1800" b="1" cap="small" dirty="0" smtClean="0">
                <a:solidFill>
                  <a:schemeClr val="tx1"/>
                </a:solidFill>
              </a:rPr>
              <a:t>Résoudre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16624" y="552128"/>
            <a:ext cx="1584176" cy="165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2801600" y="552128"/>
            <a:ext cx="511968" cy="1656184"/>
          </a:xfrm>
          <a:prstGeom prst="rect">
            <a:avLst/>
          </a:prstGeom>
          <a:solidFill>
            <a:srgbClr val="CACE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6400800" y="1242591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smtClean="0">
                <a:solidFill>
                  <a:schemeClr val="accent5">
                    <a:lumMod val="75000"/>
                  </a:schemeClr>
                </a:solidFill>
              </a:rPr>
              <a:t>Partie 3</a:t>
            </a:r>
            <a:endParaRPr lang="fr-FR" sz="1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6" name="Connecteur droit 15"/>
          <p:cNvCxnSpPr/>
          <p:nvPr/>
        </p:nvCxnSpPr>
        <p:spPr>
          <a:xfrm>
            <a:off x="7552928" y="984216"/>
            <a:ext cx="0" cy="936237"/>
          </a:xfrm>
          <a:prstGeom prst="line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320922"/>
              </p:ext>
            </p:extLst>
          </p:nvPr>
        </p:nvGraphicFramePr>
        <p:xfrm>
          <a:off x="6710718" y="4080520"/>
          <a:ext cx="5472607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178"/>
                <a:gridCol w="4392488"/>
                <a:gridCol w="525941"/>
              </a:tblGrid>
              <a:tr h="245140"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fr-FR" sz="14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TITRE </a:t>
                      </a:r>
                      <a:r>
                        <a:rPr lang="fr-FR" sz="1400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..............................................................................</a:t>
                      </a:r>
                      <a:endParaRPr lang="fr-FR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fr-FR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0626">
                <a:tc>
                  <a:txBody>
                    <a:bodyPr/>
                    <a:lstStyle/>
                    <a:p>
                      <a:pPr algn="l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1" baseline="0" dirty="0" smtClean="0">
                          <a:solidFill>
                            <a:sysClr val="windowText" lastClr="000000"/>
                          </a:solidFill>
                        </a:rPr>
                        <a:t> 1.1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0626">
                <a:tc>
                  <a:txBody>
                    <a:bodyPr/>
                    <a:lstStyle/>
                    <a:p>
                      <a:pPr algn="l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 1.2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0626">
                <a:tc>
                  <a:txBody>
                    <a:bodyPr/>
                    <a:lstStyle/>
                    <a:p>
                      <a:pPr marL="0" marR="0" indent="0" algn="l" defTabSz="12219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0" baseline="0" dirty="0" smtClean="0">
                          <a:solidFill>
                            <a:sysClr val="windowText" lastClr="000000"/>
                          </a:solidFill>
                        </a:rPr>
                        <a:t> 1.2.2 ………………………………………………………………………………………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5052">
                <a:tc>
                  <a:txBody>
                    <a:bodyPr/>
                    <a:lstStyle/>
                    <a:p>
                      <a:pPr algn="l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1.2.2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0" baseline="0" dirty="0" smtClean="0">
                          <a:solidFill>
                            <a:sysClr val="windowText" lastClr="000000"/>
                          </a:solidFill>
                        </a:rPr>
                        <a:t> 1.2.2 ………………………………………………………………………………………</a:t>
                      </a:r>
                      <a:endParaRPr lang="fr-F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5052"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fr-FR" sz="14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TITRE 2 </a:t>
                      </a:r>
                      <a:r>
                        <a:rPr lang="fr-FR" sz="1400" b="1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1400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..............................................................................</a:t>
                      </a:r>
                      <a:endParaRPr lang="fr-FR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fr-FR" sz="140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24" b="18513"/>
          <a:stretch/>
        </p:blipFill>
        <p:spPr bwMode="auto">
          <a:xfrm>
            <a:off x="2584376" y="3934904"/>
            <a:ext cx="1008112" cy="865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1" r="13060" b="33332"/>
          <a:stretch/>
        </p:blipFill>
        <p:spPr bwMode="auto">
          <a:xfrm>
            <a:off x="793040" y="5623995"/>
            <a:ext cx="1008000" cy="592394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21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7427"/>
            <a:ext cx="12237688" cy="7241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24" b="18513"/>
          <a:stretch/>
        </p:blipFill>
        <p:spPr bwMode="auto">
          <a:xfrm>
            <a:off x="11142376" y="2508454"/>
            <a:ext cx="4532671" cy="3892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1" r="13060" b="33332"/>
          <a:stretch/>
        </p:blipFill>
        <p:spPr bwMode="auto">
          <a:xfrm>
            <a:off x="10865296" y="-25252"/>
            <a:ext cx="4528592" cy="2661419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 rot="16200000">
            <a:off x="-2946411" y="3706652"/>
            <a:ext cx="5752729" cy="307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http://www.schneider-electric.fr</a:t>
            </a:r>
            <a:r>
              <a:rPr lang="fr-FR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 - </a:t>
            </a:r>
            <a:r>
              <a:rPr lang="fr-FR" sz="14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Lexium</a:t>
            </a:r>
            <a:r>
              <a:rPr lang="fr-FR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Max</a:t>
            </a:r>
            <a:endParaRPr lang="fr-FR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05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/>
          <p:cNvCxnSpPr/>
          <p:nvPr/>
        </p:nvCxnSpPr>
        <p:spPr>
          <a:xfrm>
            <a:off x="7120880" y="9121080"/>
            <a:ext cx="50405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2801600" y="1344216"/>
            <a:ext cx="511968" cy="1656184"/>
          </a:xfrm>
          <a:prstGeom prst="rect">
            <a:avLst/>
          </a:prstGeom>
          <a:solidFill>
            <a:srgbClr val="CACE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15"/>
          <p:cNvCxnSpPr/>
          <p:nvPr/>
        </p:nvCxnSpPr>
        <p:spPr>
          <a:xfrm>
            <a:off x="8561040" y="2681355"/>
            <a:ext cx="0" cy="1495304"/>
          </a:xfrm>
          <a:prstGeom prst="line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1441360" y="120080"/>
            <a:ext cx="0" cy="936237"/>
          </a:xfrm>
          <a:prstGeom prst="line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/>
          <p:cNvSpPr/>
          <p:nvPr/>
        </p:nvSpPr>
        <p:spPr>
          <a:xfrm>
            <a:off x="6616823" y="120080"/>
            <a:ext cx="483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800" b="1" cap="small" dirty="0"/>
              <a:t>Étude cinématique des systèmes de solides de la chaîne </a:t>
            </a:r>
            <a:r>
              <a:rPr lang="fr-FR" sz="1800" b="1" cap="small" dirty="0" smtClean="0"/>
              <a:t>d'énergie</a:t>
            </a:r>
          </a:p>
          <a:p>
            <a:pPr algn="r"/>
            <a:r>
              <a:rPr lang="fr-FR" sz="1800" b="1" cap="small" dirty="0"/>
              <a:t>Analyser, Modéliser, </a:t>
            </a:r>
            <a:r>
              <a:rPr lang="fr-FR" sz="1800" b="1" cap="small" dirty="0" smtClean="0"/>
              <a:t>Résoudre</a:t>
            </a:r>
            <a:endParaRPr lang="fr-FR" sz="1800" b="1" cap="small" dirty="0"/>
          </a:p>
        </p:txBody>
      </p:sp>
      <p:sp>
        <p:nvSpPr>
          <p:cNvPr id="15" name="ZoneTexte 14"/>
          <p:cNvSpPr txBox="1"/>
          <p:nvPr/>
        </p:nvSpPr>
        <p:spPr>
          <a:xfrm rot="16200000">
            <a:off x="6040760" y="438819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smtClean="0">
                <a:solidFill>
                  <a:schemeClr val="accent5">
                    <a:lumMod val="75000"/>
                  </a:schemeClr>
                </a:solidFill>
              </a:rPr>
              <a:t>Partie 3</a:t>
            </a:r>
            <a:endParaRPr lang="fr-FR" sz="1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490648" y="397078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b="1" cap="small" dirty="0" smtClean="0">
                <a:solidFill>
                  <a:schemeClr val="accent5">
                    <a:lumMod val="75000"/>
                  </a:schemeClr>
                </a:solidFill>
              </a:rPr>
              <a:t>Cours</a:t>
            </a:r>
            <a:endParaRPr lang="fr-FR" sz="1800" b="1" cap="smal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 rot="16200000">
            <a:off x="12229020" y="310898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0" name="ZoneTexte 19"/>
          <p:cNvSpPr txBox="1"/>
          <p:nvPr/>
        </p:nvSpPr>
        <p:spPr>
          <a:xfrm rot="16200000">
            <a:off x="12229020" y="1209836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12229018" y="3007715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2" name="ZoneTexte 21"/>
          <p:cNvSpPr txBox="1"/>
          <p:nvPr/>
        </p:nvSpPr>
        <p:spPr>
          <a:xfrm rot="16200000">
            <a:off x="12229018" y="3906653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12229017" y="4805593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12229014" y="5704532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12229014" y="6603470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2229013" y="7502410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7" name="ZoneTexte 26"/>
          <p:cNvSpPr txBox="1"/>
          <p:nvPr/>
        </p:nvSpPr>
        <p:spPr>
          <a:xfrm rot="16200000">
            <a:off x="12229012" y="8401349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555379" y="-15462"/>
            <a:ext cx="398149" cy="96166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 rot="16200000">
            <a:off x="12229019" y="2108776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Partie 3</a:t>
            </a:r>
          </a:p>
        </p:txBody>
      </p:sp>
      <p:graphicFrame>
        <p:nvGraphicFramePr>
          <p:cNvPr id="30" name="Tableau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264806"/>
              </p:ext>
            </p:extLst>
          </p:nvPr>
        </p:nvGraphicFramePr>
        <p:xfrm>
          <a:off x="8654934" y="2698379"/>
          <a:ext cx="350650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178"/>
                <a:gridCol w="1966936"/>
                <a:gridCol w="985392"/>
              </a:tblGrid>
              <a:tr h="158005">
                <a:tc>
                  <a:txBody>
                    <a:bodyPr/>
                    <a:lstStyle/>
                    <a:p>
                      <a:pPr algn="l"/>
                      <a:r>
                        <a:rPr lang="fr-FR" sz="105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fr-FR" sz="105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TITRE </a:t>
                      </a:r>
                      <a:r>
                        <a:rPr lang="fr-FR" sz="1050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........................................</a:t>
                      </a:r>
                      <a:endParaRPr lang="fr-FR" sz="105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fr-FR" sz="105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4577">
                <a:tc>
                  <a:txBody>
                    <a:bodyPr/>
                    <a:lstStyle/>
                    <a:p>
                      <a:pPr algn="l"/>
                      <a:r>
                        <a:rPr lang="fr-FR" sz="10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1.1</a:t>
                      </a: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000" b="1" baseline="0" dirty="0" smtClean="0">
                          <a:solidFill>
                            <a:sysClr val="windowText" lastClr="000000"/>
                          </a:solidFill>
                        </a:rPr>
                        <a:t> 1.1</a:t>
                      </a:r>
                      <a:endParaRPr lang="fr-FR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6651">
                <a:tc>
                  <a:txBody>
                    <a:bodyPr/>
                    <a:lstStyle/>
                    <a:p>
                      <a:pPr algn="l"/>
                      <a:r>
                        <a:rPr lang="fr-FR" sz="10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 </a:t>
                      </a: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dirty="0" smtClean="0">
                          <a:solidFill>
                            <a:sysClr val="windowText" lastClr="000000"/>
                          </a:solidFill>
                        </a:rPr>
                        <a:t>Titre 1.2</a:t>
                      </a:r>
                      <a:endParaRPr lang="fr-FR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6651">
                <a:tc>
                  <a:txBody>
                    <a:bodyPr/>
                    <a:lstStyle/>
                    <a:p>
                      <a:pPr marL="0" marR="0" indent="0" algn="l" defTabSz="12219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1.2.1</a:t>
                      </a: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000" b="0" baseline="0" dirty="0" smtClean="0">
                          <a:solidFill>
                            <a:sysClr val="windowText" lastClr="000000"/>
                          </a:solidFill>
                        </a:rPr>
                        <a:t> 1.2.2 ………………………………</a:t>
                      </a:r>
                      <a:endParaRPr lang="fr-FR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6651">
                <a:tc>
                  <a:txBody>
                    <a:bodyPr/>
                    <a:lstStyle/>
                    <a:p>
                      <a:pPr algn="l"/>
                      <a:r>
                        <a:rPr lang="fr-FR" sz="10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1.2.2</a:t>
                      </a:r>
                    </a:p>
                  </a:txBody>
                  <a:tcPr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000" b="0" baseline="0" dirty="0" smtClean="0">
                          <a:solidFill>
                            <a:sysClr val="windowText" lastClr="000000"/>
                          </a:solidFill>
                        </a:rPr>
                        <a:t> 1.2.2 …………………………………</a:t>
                      </a:r>
                      <a:endParaRPr lang="fr-FR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1546">
                <a:tc>
                  <a:txBody>
                    <a:bodyPr/>
                    <a:lstStyle/>
                    <a:p>
                      <a:pPr algn="l"/>
                      <a:r>
                        <a:rPr lang="fr-FR" sz="105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fr-FR" sz="105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TITRE 2 </a:t>
                      </a:r>
                      <a:r>
                        <a:rPr lang="fr-FR" sz="1050" b="1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1050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.......................................</a:t>
                      </a:r>
                      <a:endParaRPr lang="fr-FR" sz="105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fr-FR" sz="105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446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-2655395" y="3706652"/>
            <a:ext cx="5752729" cy="307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http://www.engineworld.fr/les-boites-robotisees-a-double-embrayage-22/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4858" y="488505"/>
            <a:ext cx="9553575" cy="624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987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/>
          <p:cNvCxnSpPr/>
          <p:nvPr/>
        </p:nvCxnSpPr>
        <p:spPr>
          <a:xfrm>
            <a:off x="7120880" y="9121080"/>
            <a:ext cx="50405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8183360" y="1920280"/>
            <a:ext cx="0" cy="1461939"/>
          </a:xfrm>
          <a:prstGeom prst="line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27" name="Picture 3" descr="C:\Users\Xavier\Dropbox\LivreSII_Vuibert\TD_01_LoisES_ProtheseTranstibiale\images\prot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824" y="1995930"/>
            <a:ext cx="1372822" cy="149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11441360" y="120080"/>
            <a:ext cx="0" cy="936237"/>
          </a:xfrm>
          <a:prstGeom prst="line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/>
          <p:cNvSpPr/>
          <p:nvPr/>
        </p:nvSpPr>
        <p:spPr>
          <a:xfrm>
            <a:off x="6616823" y="120080"/>
            <a:ext cx="483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800" b="1" cap="small" dirty="0"/>
              <a:t>Étude cinématique des systèmes de solides de la chaîne </a:t>
            </a:r>
            <a:r>
              <a:rPr lang="fr-FR" sz="1800" b="1" cap="small" dirty="0" smtClean="0"/>
              <a:t>d'énergie</a:t>
            </a:r>
          </a:p>
          <a:p>
            <a:pPr algn="r"/>
            <a:r>
              <a:rPr lang="fr-FR" sz="1800" b="1" cap="small" dirty="0"/>
              <a:t>Analyser, Modéliser, </a:t>
            </a:r>
            <a:r>
              <a:rPr lang="fr-FR" sz="1800" b="1" cap="small" dirty="0" smtClean="0"/>
              <a:t>Résoudre</a:t>
            </a:r>
            <a:endParaRPr lang="fr-FR" sz="1800" b="1" cap="small" dirty="0"/>
          </a:p>
        </p:txBody>
      </p:sp>
      <p:sp>
        <p:nvSpPr>
          <p:cNvPr id="15" name="ZoneTexte 14"/>
          <p:cNvSpPr txBox="1"/>
          <p:nvPr/>
        </p:nvSpPr>
        <p:spPr>
          <a:xfrm rot="16200000">
            <a:off x="6040760" y="438819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smtClean="0">
                <a:solidFill>
                  <a:schemeClr val="accent5">
                    <a:lumMod val="75000"/>
                  </a:schemeClr>
                </a:solidFill>
              </a:rPr>
              <a:t>Partie 3</a:t>
            </a:r>
            <a:endParaRPr lang="fr-FR" sz="1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490648" y="397078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b="1" cap="small" dirty="0" smtClean="0">
                <a:solidFill>
                  <a:schemeClr val="accent5">
                    <a:lumMod val="75000"/>
                  </a:schemeClr>
                </a:solidFill>
              </a:rPr>
              <a:t>Cours</a:t>
            </a:r>
            <a:endParaRPr lang="fr-FR" sz="1800" b="1" cap="smal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83360" y="1920280"/>
            <a:ext cx="4372011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b="1" cap="small" dirty="0" smtClean="0"/>
              <a:t>Chapitre 1 – Je Ne sais Pas trop quoi</a:t>
            </a:r>
          </a:p>
          <a:p>
            <a:endParaRPr lang="fr-FR" sz="1100" b="1" i="1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fr-FR" sz="1000" b="1" dirty="0"/>
              <a:t>Résoudre : </a:t>
            </a:r>
            <a:r>
              <a:rPr lang="fr-FR" sz="1000" dirty="0"/>
              <a:t>à partir des modèles retenus :</a:t>
            </a:r>
          </a:p>
          <a:p>
            <a:pPr marL="782406" lvl="1" indent="-171450" algn="just">
              <a:buFont typeface="Wingdings" pitchFamily="2" charset="2"/>
              <a:buChar char="§"/>
            </a:pPr>
            <a:r>
              <a:rPr lang="fr-FR" sz="1000" dirty="0" smtClean="0"/>
              <a:t>choisir </a:t>
            </a:r>
            <a:r>
              <a:rPr lang="fr-FR" sz="1000" dirty="0"/>
              <a:t>une méthode de résolution analytique, graphique, numérique </a:t>
            </a:r>
            <a:r>
              <a:rPr lang="fr-FR" sz="1000" dirty="0" smtClean="0"/>
              <a:t>;</a:t>
            </a:r>
          </a:p>
          <a:p>
            <a:pPr marL="782406" lvl="1" indent="-171450" algn="just">
              <a:buFont typeface="Wingdings" pitchFamily="2" charset="2"/>
              <a:buChar char="§"/>
            </a:pPr>
            <a:r>
              <a:rPr lang="fr-FR" sz="1000" dirty="0" smtClean="0"/>
              <a:t>mettre </a:t>
            </a:r>
            <a:r>
              <a:rPr lang="fr-FR" sz="1000" dirty="0"/>
              <a:t>en </a:t>
            </a:r>
            <a:r>
              <a:rPr lang="fr-FR" sz="1000" dirty="0" smtClean="0"/>
              <a:t>œuvre </a:t>
            </a:r>
            <a:r>
              <a:rPr lang="fr-FR" sz="1000" dirty="0"/>
              <a:t>une méthode de résolution.</a:t>
            </a:r>
          </a:p>
          <a:p>
            <a:pPr algn="just"/>
            <a:r>
              <a:rPr lang="fr-FR" sz="1000" i="1" dirty="0" err="1"/>
              <a:t>Rés</a:t>
            </a:r>
            <a:r>
              <a:rPr lang="fr-FR" sz="1000" i="1" dirty="0"/>
              <a:t> – C1.1 : </a:t>
            </a:r>
            <a:r>
              <a:rPr lang="fr-FR" sz="1000" dirty="0"/>
              <a:t>Loi entrée sortie géométrique et cinématique – Fermeture géométrique.</a:t>
            </a:r>
            <a:endParaRPr lang="fr-FR" sz="10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 rot="16200000">
            <a:off x="12229020" y="310898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19" name="ZoneTexte 18"/>
          <p:cNvSpPr txBox="1"/>
          <p:nvPr/>
        </p:nvSpPr>
        <p:spPr>
          <a:xfrm rot="16200000">
            <a:off x="12229020" y="1209836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0" name="ZoneTexte 19"/>
          <p:cNvSpPr txBox="1"/>
          <p:nvPr/>
        </p:nvSpPr>
        <p:spPr>
          <a:xfrm rot="16200000">
            <a:off x="12229018" y="3007715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12229018" y="3906653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2" name="ZoneTexte 21"/>
          <p:cNvSpPr txBox="1"/>
          <p:nvPr/>
        </p:nvSpPr>
        <p:spPr>
          <a:xfrm rot="16200000">
            <a:off x="12229017" y="4805593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12229014" y="5704532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12229014" y="6603470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12229013" y="7502410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2229012" y="8401349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2555379" y="-15462"/>
            <a:ext cx="398149" cy="96166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 rot="16200000">
            <a:off x="12229019" y="2108776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Partie 3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7480920" y="7313329"/>
            <a:ext cx="4680520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</a:p>
        </p:txBody>
      </p:sp>
      <p:graphicFrame>
        <p:nvGraphicFramePr>
          <p:cNvPr id="30" name="Tableau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518325"/>
              </p:ext>
            </p:extLst>
          </p:nvPr>
        </p:nvGraphicFramePr>
        <p:xfrm>
          <a:off x="6688832" y="6545576"/>
          <a:ext cx="547260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/>
                <a:gridCol w="4752528"/>
              </a:tblGrid>
              <a:tr h="245140"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fr-FR" sz="140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TITRE 1</a:t>
                      </a:r>
                      <a:endParaRPr lang="fr-FR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0626">
                <a:tc>
                  <a:txBody>
                    <a:bodyPr/>
                    <a:lstStyle/>
                    <a:p>
                      <a:pPr algn="r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1" baseline="0" dirty="0" smtClean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5052">
                <a:tc>
                  <a:txBody>
                    <a:bodyPr/>
                    <a:lstStyle/>
                    <a:p>
                      <a:pPr algn="r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1.1.1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1" baseline="0" dirty="0" smtClean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1" name="Tableau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190695"/>
              </p:ext>
            </p:extLst>
          </p:nvPr>
        </p:nvGraphicFramePr>
        <p:xfrm>
          <a:off x="9317554" y="4061460"/>
          <a:ext cx="2858434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178"/>
                <a:gridCol w="1966936"/>
                <a:gridCol w="337320"/>
              </a:tblGrid>
              <a:tr h="158005">
                <a:tc>
                  <a:txBody>
                    <a:bodyPr/>
                    <a:lstStyle/>
                    <a:p>
                      <a:pPr algn="l"/>
                      <a:r>
                        <a:rPr lang="fr-FR" sz="105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fr-FR" sz="105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TITRE </a:t>
                      </a:r>
                      <a:r>
                        <a:rPr lang="fr-FR" sz="1050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........................................</a:t>
                      </a:r>
                      <a:endParaRPr lang="fr-FR" sz="105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fr-FR" sz="105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4577">
                <a:tc>
                  <a:txBody>
                    <a:bodyPr/>
                    <a:lstStyle/>
                    <a:p>
                      <a:pPr algn="l"/>
                      <a:r>
                        <a:rPr lang="fr-FR" sz="10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1.1</a:t>
                      </a: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000" b="1" baseline="0" dirty="0" smtClean="0">
                          <a:solidFill>
                            <a:sysClr val="windowText" lastClr="000000"/>
                          </a:solidFill>
                        </a:rPr>
                        <a:t> 1.1</a:t>
                      </a:r>
                      <a:endParaRPr lang="fr-FR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6651">
                <a:tc>
                  <a:txBody>
                    <a:bodyPr/>
                    <a:lstStyle/>
                    <a:p>
                      <a:pPr algn="l"/>
                      <a:r>
                        <a:rPr lang="fr-FR" sz="10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 </a:t>
                      </a: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dirty="0" smtClean="0">
                          <a:solidFill>
                            <a:sysClr val="windowText" lastClr="000000"/>
                          </a:solidFill>
                        </a:rPr>
                        <a:t>Titre 1.2</a:t>
                      </a:r>
                      <a:endParaRPr lang="fr-FR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6651">
                <a:tc>
                  <a:txBody>
                    <a:bodyPr/>
                    <a:lstStyle/>
                    <a:p>
                      <a:pPr marL="0" marR="0" indent="0" algn="l" defTabSz="12219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1.2.1</a:t>
                      </a: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000" b="0" baseline="0" dirty="0" smtClean="0">
                          <a:solidFill>
                            <a:sysClr val="windowText" lastClr="000000"/>
                          </a:solidFill>
                        </a:rPr>
                        <a:t> 1.2.2 ………………………………</a:t>
                      </a:r>
                      <a:endParaRPr lang="fr-FR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6651">
                <a:tc>
                  <a:txBody>
                    <a:bodyPr/>
                    <a:lstStyle/>
                    <a:p>
                      <a:pPr algn="l"/>
                      <a:r>
                        <a:rPr lang="fr-FR" sz="10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1.2.2</a:t>
                      </a:r>
                    </a:p>
                  </a:txBody>
                  <a:tcPr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000" b="0" baseline="0" dirty="0" smtClean="0">
                          <a:solidFill>
                            <a:sysClr val="windowText" lastClr="000000"/>
                          </a:solidFill>
                        </a:rPr>
                        <a:t> 1.2.2 …………………………………</a:t>
                      </a:r>
                      <a:endParaRPr lang="fr-FR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1546">
                <a:tc>
                  <a:txBody>
                    <a:bodyPr/>
                    <a:lstStyle/>
                    <a:p>
                      <a:pPr algn="l"/>
                      <a:r>
                        <a:rPr lang="fr-FR" sz="105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fr-FR" sz="105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TITRE 2 </a:t>
                      </a:r>
                      <a:r>
                        <a:rPr lang="fr-FR" sz="1050" b="1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1050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.......................................</a:t>
                      </a:r>
                      <a:endParaRPr lang="fr-FR" sz="105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fr-FR" sz="105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2" name="Picture 3" descr="C:\Users\Xavier\Dropbox\LivreSII_Vuibert\TD_01_LoisES_ProtheseTranstibiale\images\prot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224" y="4062088"/>
            <a:ext cx="1372822" cy="149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3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/>
          <p:cNvCxnSpPr/>
          <p:nvPr/>
        </p:nvCxnSpPr>
        <p:spPr>
          <a:xfrm>
            <a:off x="7120880" y="9121080"/>
            <a:ext cx="50405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8183360" y="1920280"/>
            <a:ext cx="0" cy="1646605"/>
          </a:xfrm>
          <a:prstGeom prst="line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27" name="Picture 3" descr="C:\Users\Xavier\Dropbox\LivreSII_Vuibert\TD_01_LoisES_ProtheseTranstibiale\images\prot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824" y="1995930"/>
            <a:ext cx="1372822" cy="149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11441360" y="120080"/>
            <a:ext cx="0" cy="936237"/>
          </a:xfrm>
          <a:prstGeom prst="line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/>
          <p:cNvSpPr/>
          <p:nvPr/>
        </p:nvSpPr>
        <p:spPr>
          <a:xfrm>
            <a:off x="6616823" y="120080"/>
            <a:ext cx="483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800" b="1" cap="small" dirty="0"/>
              <a:t>Étude cinématique des systèmes de solides de la chaîne </a:t>
            </a:r>
            <a:r>
              <a:rPr lang="fr-FR" sz="1800" b="1" cap="small" dirty="0" smtClean="0"/>
              <a:t>d'énergie</a:t>
            </a:r>
          </a:p>
          <a:p>
            <a:pPr algn="r"/>
            <a:r>
              <a:rPr lang="fr-FR" sz="1800" b="1" cap="small" dirty="0"/>
              <a:t>Analyser, Modéliser, </a:t>
            </a:r>
            <a:r>
              <a:rPr lang="fr-FR" sz="1800" b="1" cap="small" dirty="0" smtClean="0"/>
              <a:t>Résoudre</a:t>
            </a:r>
            <a:endParaRPr lang="fr-FR" sz="1800" b="1" cap="small" dirty="0"/>
          </a:p>
        </p:txBody>
      </p:sp>
      <p:sp>
        <p:nvSpPr>
          <p:cNvPr id="15" name="ZoneTexte 14"/>
          <p:cNvSpPr txBox="1"/>
          <p:nvPr/>
        </p:nvSpPr>
        <p:spPr>
          <a:xfrm rot="16200000">
            <a:off x="6040760" y="438819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smtClean="0">
                <a:solidFill>
                  <a:schemeClr val="accent5">
                    <a:lumMod val="75000"/>
                  </a:schemeClr>
                </a:solidFill>
              </a:rPr>
              <a:t>Partie 3</a:t>
            </a:r>
            <a:endParaRPr lang="fr-FR" sz="1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490648" y="397078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b="1" cap="small" dirty="0" smtClean="0">
                <a:solidFill>
                  <a:schemeClr val="accent5">
                    <a:lumMod val="75000"/>
                  </a:schemeClr>
                </a:solidFill>
              </a:rPr>
              <a:t>TD 12</a:t>
            </a:r>
            <a:endParaRPr lang="fr-FR" sz="1800" b="1" cap="smal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83360" y="1920280"/>
            <a:ext cx="4372011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b="1" cap="small" dirty="0" smtClean="0"/>
              <a:t>Prothèse active </a:t>
            </a:r>
            <a:r>
              <a:rPr lang="fr-FR" sz="1800" b="1" cap="small" dirty="0" err="1" smtClean="0"/>
              <a:t>transtibiale</a:t>
            </a:r>
            <a:endParaRPr lang="fr-FR" sz="1800" b="1" cap="small" dirty="0" smtClean="0"/>
          </a:p>
          <a:p>
            <a:r>
              <a:rPr lang="fr-FR" sz="1100" b="1" i="1" dirty="0" smtClean="0">
                <a:solidFill>
                  <a:schemeClr val="bg1">
                    <a:lumMod val="50000"/>
                  </a:schemeClr>
                </a:solidFill>
              </a:rPr>
              <a:t>D’après Concours Mines – Ponts 2013</a:t>
            </a:r>
          </a:p>
          <a:p>
            <a:endParaRPr lang="fr-FR" sz="1100" b="1" i="1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fr-FR" sz="1000" b="1" dirty="0"/>
              <a:t>Résoudre : </a:t>
            </a:r>
            <a:r>
              <a:rPr lang="fr-FR" sz="1000" dirty="0"/>
              <a:t>à partir des modèles retenus :</a:t>
            </a:r>
          </a:p>
          <a:p>
            <a:pPr marL="782406" lvl="1" indent="-171450" algn="just">
              <a:buFont typeface="Wingdings" pitchFamily="2" charset="2"/>
              <a:buChar char="§"/>
            </a:pPr>
            <a:r>
              <a:rPr lang="fr-FR" sz="1000" dirty="0" smtClean="0"/>
              <a:t>choisir </a:t>
            </a:r>
            <a:r>
              <a:rPr lang="fr-FR" sz="1000" dirty="0"/>
              <a:t>une méthode de résolution analytique, graphique, numérique </a:t>
            </a:r>
            <a:r>
              <a:rPr lang="fr-FR" sz="1000" dirty="0" smtClean="0"/>
              <a:t>;</a:t>
            </a:r>
          </a:p>
          <a:p>
            <a:pPr marL="782406" lvl="1" indent="-171450" algn="just">
              <a:buFont typeface="Wingdings" pitchFamily="2" charset="2"/>
              <a:buChar char="§"/>
            </a:pPr>
            <a:r>
              <a:rPr lang="fr-FR" sz="1000" dirty="0" smtClean="0"/>
              <a:t>mettre </a:t>
            </a:r>
            <a:r>
              <a:rPr lang="fr-FR" sz="1000" dirty="0"/>
              <a:t>en </a:t>
            </a:r>
            <a:r>
              <a:rPr lang="fr-FR" sz="1000" dirty="0" smtClean="0"/>
              <a:t>œuvre </a:t>
            </a:r>
            <a:r>
              <a:rPr lang="fr-FR" sz="1000" dirty="0"/>
              <a:t>une méthode de résolution.</a:t>
            </a:r>
          </a:p>
          <a:p>
            <a:pPr algn="just"/>
            <a:r>
              <a:rPr lang="fr-FR" sz="1000" i="1" dirty="0" err="1"/>
              <a:t>Rés</a:t>
            </a:r>
            <a:r>
              <a:rPr lang="fr-FR" sz="1000" i="1" dirty="0"/>
              <a:t> – C1.1 : </a:t>
            </a:r>
            <a:r>
              <a:rPr lang="fr-FR" sz="1000" dirty="0"/>
              <a:t>Loi entrée sortie géométrique et cinématique – Fermeture géométrique.</a:t>
            </a:r>
            <a:endParaRPr lang="fr-FR" sz="10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 rot="16200000">
            <a:off x="12229020" y="310898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19" name="ZoneTexte 18"/>
          <p:cNvSpPr txBox="1"/>
          <p:nvPr/>
        </p:nvSpPr>
        <p:spPr>
          <a:xfrm rot="16200000">
            <a:off x="12229020" y="1209836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0" name="ZoneTexte 19"/>
          <p:cNvSpPr txBox="1"/>
          <p:nvPr/>
        </p:nvSpPr>
        <p:spPr>
          <a:xfrm rot="16200000">
            <a:off x="12229018" y="3007715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12229018" y="3906653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2" name="ZoneTexte 21"/>
          <p:cNvSpPr txBox="1"/>
          <p:nvPr/>
        </p:nvSpPr>
        <p:spPr>
          <a:xfrm rot="16200000">
            <a:off x="12229017" y="4805593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12229014" y="5704532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12229014" y="6603470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12229013" y="7502410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2229012" y="8401349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2555379" y="-15462"/>
            <a:ext cx="398149" cy="96166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 rot="16200000">
            <a:off x="12229019" y="2108776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Partie 3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7480920" y="4704257"/>
            <a:ext cx="4680520" cy="224676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</a:p>
          <a:p>
            <a:pPr algn="just"/>
            <a:endParaRPr lang="fr-FR" sz="1000" dirty="0"/>
          </a:p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/>
              <a:t>.</a:t>
            </a:r>
          </a:p>
          <a:p>
            <a:pPr algn="just"/>
            <a:endParaRPr lang="fr-FR" sz="1000" dirty="0"/>
          </a:p>
        </p:txBody>
      </p:sp>
      <p:graphicFrame>
        <p:nvGraphicFramePr>
          <p:cNvPr id="30" name="Tableau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005225"/>
              </p:ext>
            </p:extLst>
          </p:nvPr>
        </p:nvGraphicFramePr>
        <p:xfrm>
          <a:off x="6688832" y="3936504"/>
          <a:ext cx="547260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/>
                <a:gridCol w="4752528"/>
              </a:tblGrid>
              <a:tr h="245140"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fr-FR" sz="140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TITRE 1</a:t>
                      </a:r>
                      <a:endParaRPr lang="fr-FR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0626">
                <a:tc>
                  <a:txBody>
                    <a:bodyPr/>
                    <a:lstStyle/>
                    <a:p>
                      <a:pPr algn="r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1" baseline="0" dirty="0" smtClean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5052">
                <a:tc>
                  <a:txBody>
                    <a:bodyPr/>
                    <a:lstStyle/>
                    <a:p>
                      <a:pPr algn="r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1.1.1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1" baseline="0" dirty="0" smtClean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18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2"/>
          <p:cNvCxnSpPr/>
          <p:nvPr/>
        </p:nvCxnSpPr>
        <p:spPr>
          <a:xfrm>
            <a:off x="1000200" y="466028"/>
            <a:ext cx="468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1000200" y="1421448"/>
            <a:ext cx="4680520" cy="224676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</a:p>
          <a:p>
            <a:pPr algn="just"/>
            <a:endParaRPr lang="fr-FR" sz="1000" dirty="0"/>
          </a:p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/>
              <a:t>.</a:t>
            </a:r>
          </a:p>
          <a:p>
            <a:pPr algn="just"/>
            <a:endParaRPr lang="fr-FR" sz="1000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105166"/>
              </p:ext>
            </p:extLst>
          </p:nvPr>
        </p:nvGraphicFramePr>
        <p:xfrm>
          <a:off x="208112" y="634792"/>
          <a:ext cx="547260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/>
                <a:gridCol w="4752528"/>
              </a:tblGrid>
              <a:tr h="245140"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fr-FR" sz="140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cap="small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Titre 1</a:t>
                      </a:r>
                      <a:endParaRPr lang="fr-FR" sz="1400" cap="small" baseline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0626">
                <a:tc>
                  <a:txBody>
                    <a:bodyPr/>
                    <a:lstStyle/>
                    <a:p>
                      <a:pPr algn="r"/>
                      <a:r>
                        <a:rPr lang="fr-FR" sz="12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1" baseline="0" dirty="0" smtClean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5052">
                <a:tc>
                  <a:txBody>
                    <a:bodyPr/>
                    <a:lstStyle/>
                    <a:p>
                      <a:pPr algn="r"/>
                      <a:r>
                        <a:rPr lang="fr-FR" sz="12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1.1.1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1" baseline="0" dirty="0" smtClean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000200" y="3668217"/>
            <a:ext cx="4680520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lIns="7200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</a:p>
        </p:txBody>
      </p:sp>
      <p:cxnSp>
        <p:nvCxnSpPr>
          <p:cNvPr id="12" name="Connecteur droit 11"/>
          <p:cNvCxnSpPr/>
          <p:nvPr/>
        </p:nvCxnSpPr>
        <p:spPr>
          <a:xfrm>
            <a:off x="1000200" y="3668217"/>
            <a:ext cx="0" cy="1015663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000200" y="4944616"/>
            <a:ext cx="4680520" cy="209288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</a:p>
          <a:p>
            <a:pPr algn="just"/>
            <a:endParaRPr lang="fr-FR" sz="1000" dirty="0"/>
          </a:p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  <a:endParaRPr lang="fr-FR" sz="10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000200" y="7191385"/>
            <a:ext cx="4680520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lIns="7200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</a:p>
        </p:txBody>
      </p:sp>
      <p:cxnSp>
        <p:nvCxnSpPr>
          <p:cNvPr id="16" name="Connecteur droit 15"/>
          <p:cNvCxnSpPr/>
          <p:nvPr/>
        </p:nvCxnSpPr>
        <p:spPr>
          <a:xfrm>
            <a:off x="1000200" y="9116938"/>
            <a:ext cx="468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1000200" y="7191384"/>
            <a:ext cx="0" cy="1015663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000200" y="8269178"/>
            <a:ext cx="4680520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</a:p>
        </p:txBody>
      </p:sp>
      <p:sp>
        <p:nvSpPr>
          <p:cNvPr id="19" name="ZoneTexte 18"/>
          <p:cNvSpPr txBox="1"/>
          <p:nvPr/>
        </p:nvSpPr>
        <p:spPr>
          <a:xfrm rot="16200000">
            <a:off x="12229020" y="310898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0" name="ZoneTexte 19"/>
          <p:cNvSpPr txBox="1"/>
          <p:nvPr/>
        </p:nvSpPr>
        <p:spPr>
          <a:xfrm rot="16200000">
            <a:off x="12229020" y="1209836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2" name="ZoneTexte 21"/>
          <p:cNvSpPr txBox="1"/>
          <p:nvPr/>
        </p:nvSpPr>
        <p:spPr>
          <a:xfrm rot="16200000">
            <a:off x="12229018" y="3007715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12229018" y="3906653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12229017" y="4805593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12229014" y="5704532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2229014" y="6603470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7" name="ZoneTexte 26"/>
          <p:cNvSpPr txBox="1"/>
          <p:nvPr/>
        </p:nvSpPr>
        <p:spPr>
          <a:xfrm rot="16200000">
            <a:off x="12229013" y="7502410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8" name="ZoneTexte 27"/>
          <p:cNvSpPr txBox="1"/>
          <p:nvPr/>
        </p:nvSpPr>
        <p:spPr>
          <a:xfrm rot="16200000">
            <a:off x="12229012" y="8401349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cxnSp>
        <p:nvCxnSpPr>
          <p:cNvPr id="31" name="Connecteur droit 30"/>
          <p:cNvCxnSpPr/>
          <p:nvPr/>
        </p:nvCxnSpPr>
        <p:spPr>
          <a:xfrm>
            <a:off x="7480920" y="466028"/>
            <a:ext cx="468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7480920" y="1405084"/>
            <a:ext cx="4680520" cy="224676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</a:p>
          <a:p>
            <a:pPr algn="just"/>
            <a:endParaRPr lang="fr-FR" sz="1000" dirty="0"/>
          </a:p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/>
              <a:t>.</a:t>
            </a:r>
          </a:p>
          <a:p>
            <a:pPr algn="just"/>
            <a:endParaRPr lang="fr-FR" sz="1000" dirty="0"/>
          </a:p>
        </p:txBody>
      </p:sp>
      <p:graphicFrame>
        <p:nvGraphicFramePr>
          <p:cNvPr id="33" name="Tableau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89798"/>
              </p:ext>
            </p:extLst>
          </p:nvPr>
        </p:nvGraphicFramePr>
        <p:xfrm>
          <a:off x="6688832" y="706800"/>
          <a:ext cx="547260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/>
                <a:gridCol w="4752528"/>
              </a:tblGrid>
              <a:tr h="245140"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fr-FR" sz="14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>
                          <a:solidFill>
                            <a:sysClr val="windowText" lastClr="000000"/>
                          </a:solidFill>
                        </a:rPr>
                        <a:t>TITRE 1</a:t>
                      </a:r>
                      <a:endParaRPr lang="fr-F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0626">
                <a:tc>
                  <a:txBody>
                    <a:bodyPr/>
                    <a:lstStyle/>
                    <a:p>
                      <a:pPr algn="r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1" baseline="0" dirty="0" smtClean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5052">
                <a:tc>
                  <a:txBody>
                    <a:bodyPr/>
                    <a:lstStyle/>
                    <a:p>
                      <a:pPr algn="r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1.1.1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1" baseline="0" dirty="0" smtClean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ZoneTexte 33"/>
          <p:cNvSpPr txBox="1"/>
          <p:nvPr/>
        </p:nvSpPr>
        <p:spPr>
          <a:xfrm>
            <a:off x="7480920" y="3651853"/>
            <a:ext cx="4680520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lIns="7200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</a:p>
        </p:txBody>
      </p:sp>
      <p:cxnSp>
        <p:nvCxnSpPr>
          <p:cNvPr id="35" name="Connecteur droit 34"/>
          <p:cNvCxnSpPr/>
          <p:nvPr/>
        </p:nvCxnSpPr>
        <p:spPr>
          <a:xfrm>
            <a:off x="7480920" y="3651853"/>
            <a:ext cx="0" cy="1015663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7480920" y="4928252"/>
            <a:ext cx="4680520" cy="209288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</a:p>
          <a:p>
            <a:pPr algn="just"/>
            <a:endParaRPr lang="fr-FR" sz="1000" dirty="0"/>
          </a:p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  <a:endParaRPr lang="fr-FR" sz="1000" dirty="0"/>
          </a:p>
        </p:txBody>
      </p:sp>
      <p:sp>
        <p:nvSpPr>
          <p:cNvPr id="37" name="ZoneTexte 36"/>
          <p:cNvSpPr txBox="1"/>
          <p:nvPr/>
        </p:nvSpPr>
        <p:spPr>
          <a:xfrm>
            <a:off x="7480920" y="7175021"/>
            <a:ext cx="4680520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lIns="7200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</a:p>
        </p:txBody>
      </p:sp>
      <p:cxnSp>
        <p:nvCxnSpPr>
          <p:cNvPr id="38" name="Connecteur droit 37"/>
          <p:cNvCxnSpPr/>
          <p:nvPr/>
        </p:nvCxnSpPr>
        <p:spPr>
          <a:xfrm>
            <a:off x="7480920" y="9100574"/>
            <a:ext cx="468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7480920" y="7175020"/>
            <a:ext cx="0" cy="1015663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7480920" y="8252814"/>
            <a:ext cx="4680520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555379" y="-15462"/>
            <a:ext cx="398149" cy="96166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12229019" y="2108776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Partie 3</a:t>
            </a:r>
          </a:p>
        </p:txBody>
      </p:sp>
    </p:spTree>
    <p:extLst>
      <p:ext uri="{BB962C8B-B14F-4D97-AF65-F5344CB8AC3E}">
        <p14:creationId xmlns:p14="http://schemas.microsoft.com/office/powerpoint/2010/main" val="2626760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32" y="1920280"/>
            <a:ext cx="7560000" cy="3600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44415" y="1920280"/>
            <a:ext cx="590381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800" b="1" i="1" dirty="0">
                <a:solidFill>
                  <a:schemeClr val="bg1"/>
                </a:solidFill>
              </a:rPr>
              <a:t>http://www.airbus.com/galleries/photo-gallery/dg/idp/47432-hafei-automated-laying-machine</a:t>
            </a:r>
            <a:r>
              <a:rPr lang="fr-FR" sz="800" b="1" i="1" dirty="0" smtClean="0">
                <a:solidFill>
                  <a:schemeClr val="bg1"/>
                </a:solidFill>
              </a:rPr>
              <a:t>/</a:t>
            </a:r>
            <a:endParaRPr lang="fr-FR" sz="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2038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1727</Words>
  <Application>Microsoft Office PowerPoint</Application>
  <PresentationFormat>A3 (297 x 420 mm)</PresentationFormat>
  <Paragraphs>197</Paragraphs>
  <Slides>15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6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 Pessoles</dc:creator>
  <cp:lastModifiedBy>Xavier Pessoles</cp:lastModifiedBy>
  <cp:revision>50</cp:revision>
  <dcterms:created xsi:type="dcterms:W3CDTF">2015-06-28T08:06:36Z</dcterms:created>
  <dcterms:modified xsi:type="dcterms:W3CDTF">2015-07-10T21:00:57Z</dcterms:modified>
</cp:coreProperties>
</file>